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4" r:id="rId2"/>
    <p:sldId id="285" r:id="rId3"/>
    <p:sldId id="292" r:id="rId4"/>
    <p:sldId id="288" r:id="rId5"/>
    <p:sldId id="290" r:id="rId6"/>
    <p:sldId id="291" r:id="rId7"/>
    <p:sldId id="280" r:id="rId8"/>
    <p:sldId id="289" r:id="rId9"/>
    <p:sldId id="281" r:id="rId10"/>
    <p:sldId id="293" r:id="rId11"/>
    <p:sldId id="294" r:id="rId12"/>
    <p:sldId id="282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05CA-D633-4398-8FA4-D48CDA028AD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B725-F5AF-4E7A-8347-1DD3E8A52A8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05CA-D633-4398-8FA4-D48CDA028AD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B725-F5AF-4E7A-8347-1DD3E8A52A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05CA-D633-4398-8FA4-D48CDA028AD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B725-F5AF-4E7A-8347-1DD3E8A52A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05CA-D633-4398-8FA4-D48CDA028AD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B725-F5AF-4E7A-8347-1DD3E8A52A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05CA-D633-4398-8FA4-D48CDA028AD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B725-F5AF-4E7A-8347-1DD3E8A52A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05CA-D633-4398-8FA4-D48CDA028AD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B725-F5AF-4E7A-8347-1DD3E8A52A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05CA-D633-4398-8FA4-D48CDA028AD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B725-F5AF-4E7A-8347-1DD3E8A52A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05CA-D633-4398-8FA4-D48CDA028AD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B725-F5AF-4E7A-8347-1DD3E8A52A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05CA-D633-4398-8FA4-D48CDA028AD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B725-F5AF-4E7A-8347-1DD3E8A52A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05CA-D633-4398-8FA4-D48CDA028AD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B725-F5AF-4E7A-8347-1DD3E8A52A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05CA-D633-4398-8FA4-D48CDA028AD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B725-F5AF-4E7A-8347-1DD3E8A52A8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1405CA-D633-4398-8FA4-D48CDA028AD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41B725-F5AF-4E7A-8347-1DD3E8A52A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2.doc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32656"/>
            <a:ext cx="7848872" cy="6048672"/>
          </a:xfrm>
        </p:spPr>
        <p:txBody>
          <a:bodyPr>
            <a:normAutofit fontScale="55000" lnSpcReduction="20000"/>
          </a:bodyPr>
          <a:lstStyle/>
          <a:p>
            <a:pPr marL="0" indent="0" algn="r">
              <a:buNone/>
            </a:pPr>
            <a:endParaRPr lang="ru-RU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" indent="0" algn="ctr">
              <a:buNone/>
            </a:pP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«Сокращение времени ожидания </a:t>
            </a: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приема 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врача-хирурга </a:t>
            </a: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поликлинике с. Ловозеро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" indent="0" algn="r">
              <a:buNone/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buNone/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ГОБУЗ «Ловозерская </a:t>
            </a:r>
          </a:p>
          <a:p>
            <a:pPr marL="45720" indent="0" algn="r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центральная </a:t>
            </a:r>
          </a:p>
          <a:p>
            <a:pPr marL="45720" indent="0" algn="r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районная больница»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3600400" cy="290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2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 врача-хирурга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268760"/>
            <a:ext cx="7848872" cy="511256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ерматолог\Downloads\IMG-20211202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484784"/>
            <a:ext cx="3888433" cy="42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5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Кабинет врача-хирурга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268760"/>
            <a:ext cx="7848872" cy="511256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Дерматолог\Downloads\IMG-20211202-W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5"/>
            <a:ext cx="468052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62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о достигнутых результатах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55832910"/>
              </p:ext>
            </p:extLst>
          </p:nvPr>
        </p:nvGraphicFramePr>
        <p:xfrm>
          <a:off x="755576" y="1052736"/>
          <a:ext cx="7704856" cy="3848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9379"/>
                <a:gridCol w="1408260"/>
                <a:gridCol w="1339040"/>
                <a:gridCol w="1409057"/>
                <a:gridCol w="1179120"/>
              </a:tblGrid>
              <a:tr h="1584175">
                <a:tc>
                  <a:txBody>
                    <a:bodyPr/>
                    <a:lstStyle/>
                    <a:p>
                      <a:pPr marL="561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Показатель,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до реализации проекта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значение в паспорте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после реализации проекта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измерений показателя после реализации проекта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6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ожидания пациента перед кабинетом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мин.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измерений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00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пациентов, принятых по предварительной записи, в установленное время в %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8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измерений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3525" y="2174345"/>
            <a:ext cx="478336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9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9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Рабочая группа проекта</a:t>
            </a:r>
            <a:endParaRPr lang="ru-RU" sz="6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268760"/>
            <a:ext cx="7848872" cy="511256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ru-RU" sz="2800" dirty="0"/>
          </a:p>
          <a:p>
            <a:r>
              <a:rPr lang="ru-RU" sz="2800" dirty="0"/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руководитель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Маслак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В. Г.,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главный врач;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администратор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Третьякова Н.В., заведующая поликлиникой;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ответственный за визуализацию информации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Горчакова Е. И.,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старшая медицинская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сестра;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ответственный за маршрутизацию пациентов – Зайцева Т. И., администратор регистратуры;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ответственный за информационное обеспечение проекта – Олейников А. В. – инженер-программист;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ответственный за создание фотоотчета подготовки и реализации проекта – Олейников А. В., инженер - программист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Рабочая группа проекта</a:t>
            </a:r>
            <a:endParaRPr lang="ru-RU" sz="6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268760"/>
            <a:ext cx="7848872" cy="51125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2800" dirty="0"/>
          </a:p>
          <a:p>
            <a:pPr marL="4572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Дерматолог\Downloads\IMG-20211201-WA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8326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5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6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9403" y="32307"/>
            <a:ext cx="4921178" cy="73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3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Карта текущего состояния процесса</a:t>
            </a:r>
            <a:r>
              <a:rPr lang="ru-RU" sz="5400" dirty="0">
                <a:effectLst/>
              </a:rPr>
              <a:t/>
            </a:r>
            <a:br>
              <a:rPr lang="ru-RU" sz="5400" dirty="0">
                <a:effectLst/>
              </a:rPr>
            </a:br>
            <a:r>
              <a:rPr lang="ru-RU" sz="5400" dirty="0">
                <a:effectLst/>
              </a:rPr>
              <a:t/>
            </a:r>
            <a:br>
              <a:rPr lang="ru-RU" sz="5400" dirty="0">
                <a:effectLst/>
              </a:rPr>
            </a:br>
            <a:endParaRPr lang="ru-RU" sz="6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481084"/>
              </p:ext>
            </p:extLst>
          </p:nvPr>
        </p:nvGraphicFramePr>
        <p:xfrm>
          <a:off x="1325563" y="1127125"/>
          <a:ext cx="6202362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Документ" r:id="rId4" imgW="9478717" imgH="7032768" progId="Word.Document.12">
                  <p:embed/>
                </p:oleObj>
              </mc:Choice>
              <mc:Fallback>
                <p:oleObj name="Документ" r:id="rId4" imgW="9478717" imgH="70327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5563" y="1127125"/>
                        <a:ext cx="6202362" cy="460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6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Карта целевого состояния</a:t>
            </a:r>
            <a:r>
              <a:rPr lang="ru-RU" sz="5400" dirty="0">
                <a:effectLst/>
              </a:rPr>
              <a:t/>
            </a:r>
            <a:br>
              <a:rPr lang="ru-RU" sz="5400" dirty="0">
                <a:effectLst/>
              </a:rPr>
            </a:br>
            <a:r>
              <a:rPr lang="ru-RU" sz="5400" dirty="0" smtClean="0">
                <a:effectLst/>
              </a:rPr>
              <a:t/>
            </a:r>
            <a:br>
              <a:rPr lang="ru-RU" sz="5400" dirty="0" smtClean="0">
                <a:effectLst/>
              </a:rPr>
            </a:br>
            <a:r>
              <a:rPr lang="ru-RU" sz="5400" dirty="0">
                <a:effectLst/>
              </a:rPr>
              <a:t/>
            </a:r>
            <a:br>
              <a:rPr lang="ru-RU" sz="5400" dirty="0">
                <a:effectLst/>
              </a:rPr>
            </a:br>
            <a:endParaRPr lang="ru-RU" sz="6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361590"/>
              </p:ext>
            </p:extLst>
          </p:nvPr>
        </p:nvGraphicFramePr>
        <p:xfrm>
          <a:off x="1187624" y="932152"/>
          <a:ext cx="7128792" cy="4519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Документ" r:id="rId4" imgW="10929813" imgH="7010110" progId="Word.Document.12">
                  <p:embed/>
                </p:oleObj>
              </mc:Choice>
              <mc:Fallback>
                <p:oleObj name="Документ" r:id="rId4" imgW="10929813" imgH="70101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932152"/>
                        <a:ext cx="7128792" cy="4519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5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/>
          <a:lstStyle/>
          <a:p>
            <a:pPr marL="0" lvl="0" indent="0" algn="ctr" fontAlgn="base">
              <a:spcAft>
                <a:spcPct val="0"/>
              </a:spcAft>
              <a:buNone/>
              <a:tabLst>
                <a:tab pos="317500" algn="l"/>
              </a:tabLst>
            </a:pP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мероприятий по реализации проекта</a:t>
            </a:r>
            <a:r>
              <a:rPr lang="ru-RU" sz="1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47520665"/>
              </p:ext>
            </p:extLst>
          </p:nvPr>
        </p:nvGraphicFramePr>
        <p:xfrm>
          <a:off x="683568" y="1124745"/>
          <a:ext cx="8064896" cy="4613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058"/>
                <a:gridCol w="1630232"/>
                <a:gridCol w="2755230"/>
                <a:gridCol w="1152128"/>
                <a:gridCol w="936104"/>
                <a:gridCol w="1296144"/>
              </a:tblGrid>
              <a:tr h="64807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81" marR="40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81" marR="40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по решению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81" marR="40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81" marR="40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81" marR="40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81" marR="40281" marT="0" marB="0" anchor="ctr"/>
                </a:tc>
              </a:tr>
              <a:tr h="10897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81" marR="40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Очереди и ожидание у кабинета хирурга.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Пациенты первичные, пациенты на повторный прием, экстренные пациенты, пациенты за получением направления.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81" marR="40281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Разграничение времени приема:</a:t>
                      </a:r>
                    </a:p>
                    <a:p>
                      <a:pPr marL="11112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запись первичных пациентов по телефону, через интернет;</a:t>
                      </a:r>
                    </a:p>
                    <a:p>
                      <a:pPr marL="11112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запись повторных пациентов из кабинета врача;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81" marR="40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Третьякова Н. В.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Климкин А. В.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81" marR="40281" marT="0" marB="0"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281" marR="40281" marT="0" marB="0"/>
                </a:tc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  <a:tabLst>
                          <a:tab pos="318135" algn="l"/>
                        </a:tabLs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Уменьшение времени ожидания пациентов перед кабинетом от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минут до 10 минут.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81" marR="40281" marT="0" marB="0"/>
                </a:tc>
              </a:tr>
              <a:tr h="254375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81" marR="40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Пересечение потоков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(пациенты первичные, пациенты на повторный прием и экстренные пациенты).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81" marR="40281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Разделение потоков пациентов: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 выделение времени для пациентов, нуждающихся в перевязке;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выделение времени для первичных пациентов;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выделение времени для повторных пациентов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прием медицинской сестрой пациентов, нуждающихся в выписке направлений на лабораторные исследования, госпитализацию.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81" marR="40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Климкин А. В.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81" marR="40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12.04.2021-30.04.2021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81" marR="40281" marT="0" marB="0"/>
                </a:tc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  <a:tabLst>
                          <a:tab pos="318135" algn="l"/>
                        </a:tabLs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доли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пациентов, принятых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установленное время с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до 80%.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281" marR="402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3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/>
          <a:lstStyle/>
          <a:p>
            <a:pPr marL="0" lvl="0" indent="0" algn="ctr" fontAlgn="base">
              <a:spcAft>
                <a:spcPct val="0"/>
              </a:spcAft>
              <a:buNone/>
              <a:tabLst>
                <a:tab pos="317500" algn="l"/>
              </a:tabLst>
            </a:pP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Пирамида проблем</a:t>
            </a:r>
            <a:r>
              <a:rPr lang="ru-RU" sz="1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543378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рапеция 4"/>
          <p:cNvSpPr/>
          <p:nvPr/>
        </p:nvSpPr>
        <p:spPr>
          <a:xfrm>
            <a:off x="971600" y="4509120"/>
            <a:ext cx="3168352" cy="1296144"/>
          </a:xfrm>
          <a:prstGeom prst="trapezoi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ГОБУЗ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«ЛЦРБ»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1331640" y="3284984"/>
            <a:ext cx="2448272" cy="1080120"/>
          </a:xfrm>
          <a:prstGeom prst="trapezoi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МЗ МО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655676" y="1484784"/>
            <a:ext cx="1800200" cy="164491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МЗ РФ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644008" y="4653136"/>
            <a:ext cx="3888432" cy="1008112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Очереди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ожидание у кабинета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хирурга</a:t>
            </a:r>
          </a:p>
          <a:p>
            <a:pPr marL="228600" indent="-228600">
              <a:buAutoNum type="arabicPeriod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Пересечение потоков пациентов</a:t>
            </a:r>
          </a:p>
          <a:p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629056" y="3284984"/>
            <a:ext cx="3888432" cy="1008112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629056" y="1803184"/>
            <a:ext cx="3888432" cy="1008112"/>
          </a:xfrm>
          <a:prstGeom prst="flowChartAlternateProcess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выполненных мероприятиях: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268760"/>
            <a:ext cx="7848872" cy="5112568"/>
          </a:xfrm>
        </p:spPr>
        <p:txBody>
          <a:bodyPr>
            <a:normAutofit/>
          </a:bodyPr>
          <a:lstStyle/>
          <a:p>
            <a:pPr lvl="1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азграничено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для первичных пациентов, повторных пациентов</a:t>
            </a:r>
          </a:p>
          <a:p>
            <a:pPr lvl="1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ыделено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для пациентов, нуждающихся в перевязке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рганизован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самостоятельный прием медицинской сестрой, вне приема врача, пациентов, нуждающихся в выписке направлений на лабораторные исследования,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госпитализацию.</a:t>
            </a:r>
          </a:p>
          <a:p>
            <a:pPr lvl="1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рганизована запись на повторный прием из кабинета врача.</a:t>
            </a:r>
          </a:p>
          <a:p>
            <a:pPr lvl="1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азработана стандартная операционная карта «выполнение перевязки хирургической медицинской сестрой», обновлены должностные инструкции врача-хирурга и хирургической медицинской сестры.</a:t>
            </a:r>
          </a:p>
          <a:p>
            <a:pPr marL="0" indent="0" algn="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642</TotalTime>
  <Words>446</Words>
  <Application>Microsoft Office PowerPoint</Application>
  <PresentationFormat>Экран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Воздушный поток</vt:lpstr>
      <vt:lpstr>Документ</vt:lpstr>
      <vt:lpstr>Презентация PowerPoint</vt:lpstr>
      <vt:lpstr>Рабочая группа проекта</vt:lpstr>
      <vt:lpstr>Рабочая группа проекта</vt:lpstr>
      <vt:lpstr>Паспорт проекта</vt:lpstr>
      <vt:lpstr>Карта текущего состояния процесса  </vt:lpstr>
      <vt:lpstr>Карта целевого состояния   </vt:lpstr>
      <vt:lpstr>План мероприятий по реализации проекта </vt:lpstr>
      <vt:lpstr>Пирамида проблем </vt:lpstr>
      <vt:lpstr>Информация о выполненных мероприятиях: </vt:lpstr>
      <vt:lpstr>Прием врача-хирурга </vt:lpstr>
      <vt:lpstr>Кабинет врача-хирурга </vt:lpstr>
      <vt:lpstr>Информация о достигнутых результатах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научно-практическая конференция школьников «Первые шаги в науку»</dc:title>
  <dc:creator>natali</dc:creator>
  <cp:lastModifiedBy>RePack by Diakov</cp:lastModifiedBy>
  <cp:revision>106</cp:revision>
  <dcterms:created xsi:type="dcterms:W3CDTF">2018-02-13T20:22:42Z</dcterms:created>
  <dcterms:modified xsi:type="dcterms:W3CDTF">2021-12-02T06:21:52Z</dcterms:modified>
</cp:coreProperties>
</file>