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239B5-D1AE-4A7A-AFF1-46B6B2383BDC}" type="doc">
      <dgm:prSet loTypeId="urn:microsoft.com/office/officeart/2005/8/layout/pyramid1" loCatId="pyramid" qsTypeId="urn:microsoft.com/office/officeart/2005/8/quickstyle/simple1" qsCatId="simple" csTypeId="urn:microsoft.com/office/officeart/2005/8/colors/accent1_5" csCatId="accent1" phldr="1"/>
      <dgm:spPr/>
    </dgm:pt>
    <dgm:pt modelId="{2121A443-C12A-4B13-86BC-193C2DE4B5EC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b="1" dirty="0" smtClean="0"/>
            <a:t>МЗ РФ</a:t>
          </a:r>
          <a:endParaRPr lang="ru-RU" sz="2400" b="1" dirty="0"/>
        </a:p>
      </dgm:t>
    </dgm:pt>
    <dgm:pt modelId="{3A1C390F-48C0-4B14-8FC9-77E77676B5DF}" type="parTrans" cxnId="{5663060F-FCB9-4B11-AD59-89BCB28D443E}">
      <dgm:prSet/>
      <dgm:spPr/>
      <dgm:t>
        <a:bodyPr/>
        <a:lstStyle/>
        <a:p>
          <a:endParaRPr lang="ru-RU"/>
        </a:p>
      </dgm:t>
    </dgm:pt>
    <dgm:pt modelId="{5C243D40-57BA-4EC2-B8E2-D1F75AF4C8FA}" type="sibTrans" cxnId="{5663060F-FCB9-4B11-AD59-89BCB28D443E}">
      <dgm:prSet/>
      <dgm:spPr/>
      <dgm:t>
        <a:bodyPr/>
        <a:lstStyle/>
        <a:p>
          <a:endParaRPr lang="ru-RU"/>
        </a:p>
      </dgm:t>
    </dgm:pt>
    <dgm:pt modelId="{577D5973-7515-4383-85C2-606D2F39C85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b="1" dirty="0" smtClean="0"/>
            <a:t>МЗ МО</a:t>
          </a:r>
          <a:endParaRPr lang="ru-RU" sz="2800" b="1" dirty="0"/>
        </a:p>
      </dgm:t>
    </dgm:pt>
    <dgm:pt modelId="{F92E81DA-8754-4A24-B148-E187394B144C}" type="parTrans" cxnId="{3FABE88E-3E0B-448F-A136-9332AB1BE044}">
      <dgm:prSet/>
      <dgm:spPr/>
      <dgm:t>
        <a:bodyPr/>
        <a:lstStyle/>
        <a:p>
          <a:endParaRPr lang="ru-RU"/>
        </a:p>
      </dgm:t>
    </dgm:pt>
    <dgm:pt modelId="{73118822-CB8F-4DD7-AD1D-48C19B2499EA}" type="sibTrans" cxnId="{3FABE88E-3E0B-448F-A136-9332AB1BE044}">
      <dgm:prSet/>
      <dgm:spPr/>
      <dgm:t>
        <a:bodyPr/>
        <a:lstStyle/>
        <a:p>
          <a:endParaRPr lang="ru-RU"/>
        </a:p>
      </dgm:t>
    </dgm:pt>
    <dgm:pt modelId="{858BE196-EDBF-421E-AC94-5919524147C9}">
      <dgm:prSet phldrT="[Текст]" custT="1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ru-RU" sz="2400" b="1" dirty="0" smtClean="0"/>
            <a:t>ГОБУЗ ЛЦРБ</a:t>
          </a:r>
          <a:endParaRPr lang="ru-RU" sz="2400" b="1" dirty="0"/>
        </a:p>
      </dgm:t>
    </dgm:pt>
    <dgm:pt modelId="{3966A5E6-6F94-40AB-85EA-611DC7B52178}" type="parTrans" cxnId="{6ABEE52A-ABAC-4A56-914C-C33061889CA8}">
      <dgm:prSet/>
      <dgm:spPr/>
      <dgm:t>
        <a:bodyPr/>
        <a:lstStyle/>
        <a:p>
          <a:endParaRPr lang="ru-RU"/>
        </a:p>
      </dgm:t>
    </dgm:pt>
    <dgm:pt modelId="{064313EF-765A-4D3A-BCC1-9537B25D71FA}" type="sibTrans" cxnId="{6ABEE52A-ABAC-4A56-914C-C33061889CA8}">
      <dgm:prSet/>
      <dgm:spPr/>
      <dgm:t>
        <a:bodyPr/>
        <a:lstStyle/>
        <a:p>
          <a:endParaRPr lang="ru-RU"/>
        </a:p>
      </dgm:t>
    </dgm:pt>
    <dgm:pt modelId="{0E91DB3E-183A-49AF-B6CA-5DC60B34EC19}" type="pres">
      <dgm:prSet presAssocID="{44B239B5-D1AE-4A7A-AFF1-46B6B2383BDC}" presName="Name0" presStyleCnt="0">
        <dgm:presLayoutVars>
          <dgm:dir/>
          <dgm:animLvl val="lvl"/>
          <dgm:resizeHandles val="exact"/>
        </dgm:presLayoutVars>
      </dgm:prSet>
      <dgm:spPr/>
    </dgm:pt>
    <dgm:pt modelId="{4D7C8A08-F0D2-40D0-BB6E-B9F636F38CB8}" type="pres">
      <dgm:prSet presAssocID="{2121A443-C12A-4B13-86BC-193C2DE4B5EC}" presName="Name8" presStyleCnt="0"/>
      <dgm:spPr/>
    </dgm:pt>
    <dgm:pt modelId="{48311B76-FC50-4695-9744-6C054FA32483}" type="pres">
      <dgm:prSet presAssocID="{2121A443-C12A-4B13-86BC-193C2DE4B5E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C385A-C774-448B-BCC5-3F99B0776D34}" type="pres">
      <dgm:prSet presAssocID="{2121A443-C12A-4B13-86BC-193C2DE4B5E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29649-FE82-49E7-BD22-699ABE7C4AB4}" type="pres">
      <dgm:prSet presAssocID="{577D5973-7515-4383-85C2-606D2F39C851}" presName="Name8" presStyleCnt="0"/>
      <dgm:spPr/>
    </dgm:pt>
    <dgm:pt modelId="{0BEF28EC-4D0D-4C8E-A14E-9BFA600E53F9}" type="pres">
      <dgm:prSet presAssocID="{577D5973-7515-4383-85C2-606D2F39C85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50CCB-471D-435C-B984-59B09F689A82}" type="pres">
      <dgm:prSet presAssocID="{577D5973-7515-4383-85C2-606D2F39C85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5F89B-9AA8-4C0F-9381-D7223C33FFC8}" type="pres">
      <dgm:prSet presAssocID="{858BE196-EDBF-421E-AC94-5919524147C9}" presName="Name8" presStyleCnt="0"/>
      <dgm:spPr/>
    </dgm:pt>
    <dgm:pt modelId="{0D861777-3872-4751-A57A-E4C653CAD200}" type="pres">
      <dgm:prSet presAssocID="{858BE196-EDBF-421E-AC94-5919524147C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A13E7-322A-4F04-A676-53A9E37AF503}" type="pres">
      <dgm:prSet presAssocID="{858BE196-EDBF-421E-AC94-5919524147C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A3BB82-B262-4B52-A5AE-427F77AB6244}" type="presOf" srcId="{44B239B5-D1AE-4A7A-AFF1-46B6B2383BDC}" destId="{0E91DB3E-183A-49AF-B6CA-5DC60B34EC19}" srcOrd="0" destOrd="0" presId="urn:microsoft.com/office/officeart/2005/8/layout/pyramid1"/>
    <dgm:cxn modelId="{192917B3-7A9C-4C22-9EF1-66531049958D}" type="presOf" srcId="{2121A443-C12A-4B13-86BC-193C2DE4B5EC}" destId="{FEAC385A-C774-448B-BCC5-3F99B0776D34}" srcOrd="1" destOrd="0" presId="urn:microsoft.com/office/officeart/2005/8/layout/pyramid1"/>
    <dgm:cxn modelId="{5663060F-FCB9-4B11-AD59-89BCB28D443E}" srcId="{44B239B5-D1AE-4A7A-AFF1-46B6B2383BDC}" destId="{2121A443-C12A-4B13-86BC-193C2DE4B5EC}" srcOrd="0" destOrd="0" parTransId="{3A1C390F-48C0-4B14-8FC9-77E77676B5DF}" sibTransId="{5C243D40-57BA-4EC2-B8E2-D1F75AF4C8FA}"/>
    <dgm:cxn modelId="{6ABEE52A-ABAC-4A56-914C-C33061889CA8}" srcId="{44B239B5-D1AE-4A7A-AFF1-46B6B2383BDC}" destId="{858BE196-EDBF-421E-AC94-5919524147C9}" srcOrd="2" destOrd="0" parTransId="{3966A5E6-6F94-40AB-85EA-611DC7B52178}" sibTransId="{064313EF-765A-4D3A-BCC1-9537B25D71FA}"/>
    <dgm:cxn modelId="{0B8E03C5-A0DD-40E7-A170-3D529C9F99D9}" type="presOf" srcId="{858BE196-EDBF-421E-AC94-5919524147C9}" destId="{0D861777-3872-4751-A57A-E4C653CAD200}" srcOrd="0" destOrd="0" presId="urn:microsoft.com/office/officeart/2005/8/layout/pyramid1"/>
    <dgm:cxn modelId="{3FABE88E-3E0B-448F-A136-9332AB1BE044}" srcId="{44B239B5-D1AE-4A7A-AFF1-46B6B2383BDC}" destId="{577D5973-7515-4383-85C2-606D2F39C851}" srcOrd="1" destOrd="0" parTransId="{F92E81DA-8754-4A24-B148-E187394B144C}" sibTransId="{73118822-CB8F-4DD7-AD1D-48C19B2499EA}"/>
    <dgm:cxn modelId="{96BEEF83-7288-4659-AA14-7A039BBCFA78}" type="presOf" srcId="{858BE196-EDBF-421E-AC94-5919524147C9}" destId="{9A7A13E7-322A-4F04-A676-53A9E37AF503}" srcOrd="1" destOrd="0" presId="urn:microsoft.com/office/officeart/2005/8/layout/pyramid1"/>
    <dgm:cxn modelId="{2C421BAE-78D1-431E-B263-CA5592B4C777}" type="presOf" srcId="{577D5973-7515-4383-85C2-606D2F39C851}" destId="{0BEF28EC-4D0D-4C8E-A14E-9BFA600E53F9}" srcOrd="0" destOrd="0" presId="urn:microsoft.com/office/officeart/2005/8/layout/pyramid1"/>
    <dgm:cxn modelId="{23F3AAF0-7420-4BFD-9A21-93E6A3BD2363}" type="presOf" srcId="{2121A443-C12A-4B13-86BC-193C2DE4B5EC}" destId="{48311B76-FC50-4695-9744-6C054FA32483}" srcOrd="0" destOrd="0" presId="urn:microsoft.com/office/officeart/2005/8/layout/pyramid1"/>
    <dgm:cxn modelId="{2C81514D-922D-429C-86C7-D52723AE8009}" type="presOf" srcId="{577D5973-7515-4383-85C2-606D2F39C851}" destId="{3CA50CCB-471D-435C-B984-59B09F689A82}" srcOrd="1" destOrd="0" presId="urn:microsoft.com/office/officeart/2005/8/layout/pyramid1"/>
    <dgm:cxn modelId="{281DD188-4B44-4488-9D94-FB0E274DBC48}" type="presParOf" srcId="{0E91DB3E-183A-49AF-B6CA-5DC60B34EC19}" destId="{4D7C8A08-F0D2-40D0-BB6E-B9F636F38CB8}" srcOrd="0" destOrd="0" presId="urn:microsoft.com/office/officeart/2005/8/layout/pyramid1"/>
    <dgm:cxn modelId="{96D20F51-3D6E-4AE9-9947-7CBE6BD2D5A1}" type="presParOf" srcId="{4D7C8A08-F0D2-40D0-BB6E-B9F636F38CB8}" destId="{48311B76-FC50-4695-9744-6C054FA32483}" srcOrd="0" destOrd="0" presId="urn:microsoft.com/office/officeart/2005/8/layout/pyramid1"/>
    <dgm:cxn modelId="{3869ED18-419C-4734-8690-1F9DFA4E19F3}" type="presParOf" srcId="{4D7C8A08-F0D2-40D0-BB6E-B9F636F38CB8}" destId="{FEAC385A-C774-448B-BCC5-3F99B0776D34}" srcOrd="1" destOrd="0" presId="urn:microsoft.com/office/officeart/2005/8/layout/pyramid1"/>
    <dgm:cxn modelId="{603DF623-BAB7-4274-BA40-88F649C20D8B}" type="presParOf" srcId="{0E91DB3E-183A-49AF-B6CA-5DC60B34EC19}" destId="{38229649-FE82-49E7-BD22-699ABE7C4AB4}" srcOrd="1" destOrd="0" presId="urn:microsoft.com/office/officeart/2005/8/layout/pyramid1"/>
    <dgm:cxn modelId="{CFF5CC78-AFBB-4F40-B381-6032E8893A3C}" type="presParOf" srcId="{38229649-FE82-49E7-BD22-699ABE7C4AB4}" destId="{0BEF28EC-4D0D-4C8E-A14E-9BFA600E53F9}" srcOrd="0" destOrd="0" presId="urn:microsoft.com/office/officeart/2005/8/layout/pyramid1"/>
    <dgm:cxn modelId="{5E738A9E-C503-4E7B-90CD-AFC16EA5474F}" type="presParOf" srcId="{38229649-FE82-49E7-BD22-699ABE7C4AB4}" destId="{3CA50CCB-471D-435C-B984-59B09F689A82}" srcOrd="1" destOrd="0" presId="urn:microsoft.com/office/officeart/2005/8/layout/pyramid1"/>
    <dgm:cxn modelId="{556B34B9-5ABE-4920-9234-9FA29EFB37AD}" type="presParOf" srcId="{0E91DB3E-183A-49AF-B6CA-5DC60B34EC19}" destId="{AB75F89B-9AA8-4C0F-9381-D7223C33FFC8}" srcOrd="2" destOrd="0" presId="urn:microsoft.com/office/officeart/2005/8/layout/pyramid1"/>
    <dgm:cxn modelId="{33908141-F36C-49C4-8E35-AF0F13B4560F}" type="presParOf" srcId="{AB75F89B-9AA8-4C0F-9381-D7223C33FFC8}" destId="{0D861777-3872-4751-A57A-E4C653CAD200}" srcOrd="0" destOrd="0" presId="urn:microsoft.com/office/officeart/2005/8/layout/pyramid1"/>
    <dgm:cxn modelId="{552C1B31-F35B-4C56-9236-83A18B3383A8}" type="presParOf" srcId="{AB75F89B-9AA8-4C0F-9381-D7223C33FFC8}" destId="{9A7A13E7-322A-4F04-A676-53A9E37AF50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11B76-FC50-4695-9744-6C054FA32483}">
      <dsp:nvSpPr>
        <dsp:cNvPr id="0" name=""/>
        <dsp:cNvSpPr/>
      </dsp:nvSpPr>
      <dsp:spPr>
        <a:xfrm>
          <a:off x="1344149" y="0"/>
          <a:ext cx="1344149" cy="1494995"/>
        </a:xfrm>
        <a:prstGeom prst="trapezoid">
          <a:avLst>
            <a:gd name="adj" fmla="val 5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МЗ РФ</a:t>
          </a:r>
          <a:endParaRPr lang="ru-RU" sz="2400" b="1" kern="1200" dirty="0"/>
        </a:p>
      </dsp:txBody>
      <dsp:txXfrm>
        <a:off x="1344149" y="0"/>
        <a:ext cx="1344149" cy="1494995"/>
      </dsp:txXfrm>
    </dsp:sp>
    <dsp:sp modelId="{0BEF28EC-4D0D-4C8E-A14E-9BFA600E53F9}">
      <dsp:nvSpPr>
        <dsp:cNvPr id="0" name=""/>
        <dsp:cNvSpPr/>
      </dsp:nvSpPr>
      <dsp:spPr>
        <a:xfrm>
          <a:off x="672074" y="1494995"/>
          <a:ext cx="2688298" cy="1494995"/>
        </a:xfrm>
        <a:prstGeom prst="trapezoid">
          <a:avLst>
            <a:gd name="adj" fmla="val 44955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МЗ МО</a:t>
          </a:r>
          <a:endParaRPr lang="ru-RU" sz="2800" b="1" kern="1200" dirty="0"/>
        </a:p>
      </dsp:txBody>
      <dsp:txXfrm>
        <a:off x="1142526" y="1494995"/>
        <a:ext cx="1747394" cy="1494995"/>
      </dsp:txXfrm>
    </dsp:sp>
    <dsp:sp modelId="{0D861777-3872-4751-A57A-E4C653CAD200}">
      <dsp:nvSpPr>
        <dsp:cNvPr id="0" name=""/>
        <dsp:cNvSpPr/>
      </dsp:nvSpPr>
      <dsp:spPr>
        <a:xfrm>
          <a:off x="0" y="2989990"/>
          <a:ext cx="4032448" cy="1494995"/>
        </a:xfrm>
        <a:prstGeom prst="trapezoid">
          <a:avLst>
            <a:gd name="adj" fmla="val 44955"/>
          </a:avLst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ГОБУЗ ЛЦРБ</a:t>
          </a:r>
          <a:endParaRPr lang="ru-RU" sz="2400" b="1" kern="1200" dirty="0"/>
        </a:p>
      </dsp:txBody>
      <dsp:txXfrm>
        <a:off x="705678" y="2989990"/>
        <a:ext cx="2621091" cy="1494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A518A-DBEF-4A65-BFB7-7CED7806A3B3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1757B-F560-461F-A7B2-5ACCF1D8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9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1757B-F560-461F-A7B2-5ACCF1D852C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20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C0FF961-3D0A-4D69-8648-396368EE6DAB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4805B1-A7FF-4817-B289-B08231A5307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FF961-3D0A-4D69-8648-396368EE6DAB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05B1-A7FF-4817-B289-B08231A53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FF961-3D0A-4D69-8648-396368EE6DAB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05B1-A7FF-4817-B289-B08231A53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0FF961-3D0A-4D69-8648-396368EE6DAB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4805B1-A7FF-4817-B289-B08231A5307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C0FF961-3D0A-4D69-8648-396368EE6DAB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4805B1-A7FF-4817-B289-B08231A5307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FF961-3D0A-4D69-8648-396368EE6DAB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05B1-A7FF-4817-B289-B08231A5307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FF961-3D0A-4D69-8648-396368EE6DAB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05B1-A7FF-4817-B289-B08231A5307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0FF961-3D0A-4D69-8648-396368EE6DAB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4805B1-A7FF-4817-B289-B08231A530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FF961-3D0A-4D69-8648-396368EE6DAB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05B1-A7FF-4817-B289-B08231A53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0FF961-3D0A-4D69-8648-396368EE6DAB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4805B1-A7FF-4817-B289-B08231A5307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0FF961-3D0A-4D69-8648-396368EE6DAB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4805B1-A7FF-4817-B289-B08231A5307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0FF961-3D0A-4D69-8648-396368EE6DAB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4805B1-A7FF-4817-B289-B08231A530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6632"/>
            <a:ext cx="7704856" cy="2097355"/>
          </a:xfrm>
        </p:spPr>
        <p:txBody>
          <a:bodyPr/>
          <a:lstStyle/>
          <a:p>
            <a:pPr algn="ctr"/>
            <a:r>
              <a:rPr lang="ru-RU" dirty="0" smtClean="0"/>
              <a:t>Сокращение времени ожидания у кабинета врача – дерматолога в поликлинике </a:t>
            </a:r>
            <a:r>
              <a:rPr lang="ru-RU" dirty="0" err="1" smtClean="0"/>
              <a:t>с.Ловозеро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5085184"/>
            <a:ext cx="3096344" cy="10801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ГОБУЗ «Ловозерская центральная районная больница»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62373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2022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9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Информация о достигнутых результатах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33947888"/>
              </p:ext>
            </p:extLst>
          </p:nvPr>
        </p:nvGraphicFramePr>
        <p:xfrm>
          <a:off x="539554" y="1700809"/>
          <a:ext cx="7848870" cy="3816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9610"/>
                <a:gridCol w="1569610"/>
                <a:gridCol w="1569610"/>
                <a:gridCol w="1569610"/>
                <a:gridCol w="1570430"/>
              </a:tblGrid>
              <a:tr h="1433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Показатель, ед. измерения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Значение до реализации проекта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Целевое значение в паспорте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Фактическое значение после реализации проекта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Число измерений показателей после реализации проекта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91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Время ожидания пациента перед кабинетом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 мин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</a:t>
                      </a:r>
                      <a:r>
                        <a:rPr lang="ru-RU" sz="1100" baseline="0" dirty="0" smtClean="0">
                          <a:effectLst/>
                        </a:rPr>
                        <a:t> мин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 мин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91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Доля пациентов, принятых по предварительной записи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5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Кабинет врача-дерматолога </a:t>
            </a:r>
            <a:r>
              <a:rPr lang="ru-RU" b="1" dirty="0" err="1" smtClean="0"/>
              <a:t>с.Ловозеро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  <p:extLst>
      <p:ext uri="{BB962C8B-B14F-4D97-AF65-F5344CB8AC3E}">
        <p14:creationId xmlns:p14="http://schemas.microsoft.com/office/powerpoint/2010/main" val="20452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8" y="548680"/>
            <a:ext cx="8092391" cy="49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7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pPr algn="ctr"/>
            <a:r>
              <a:rPr lang="ru-RU" b="1" dirty="0" smtClean="0"/>
              <a:t>Рабочая группа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600200"/>
            <a:ext cx="7704856" cy="4873752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Маслак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., главный врач;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администратор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Третьякова Н.В., заведующая поликлиникой;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визуализацию информации – Горчакова Е. И., старшая медицинская сестра;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маршрутизацию пациентов – Зайцева Т. И., администратор регистратуры;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информационное обеспечение проекта – Олейников А. В. – инженер-программист;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создание фотоотчета подготовки и реализации проекта – Олейников А. В., инженер - программист.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2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Рабочая группа проекта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11" y="1948951"/>
            <a:ext cx="5834378" cy="417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4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Паспорт проекта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1113"/>
            <a:ext cx="7467600" cy="43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7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Карта текущего состояния процесса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848872" cy="484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4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/>
              <a:t>Карта целевого состояния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7623"/>
            <a:ext cx="8002588" cy="387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9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План мероприятий по реализации проекта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98039866"/>
              </p:ext>
            </p:extLst>
          </p:nvPr>
        </p:nvGraphicFramePr>
        <p:xfrm>
          <a:off x="395536" y="1124744"/>
          <a:ext cx="8280919" cy="4464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961"/>
                <a:gridCol w="1673899"/>
                <a:gridCol w="2102105"/>
                <a:gridCol w="1319034"/>
                <a:gridCol w="950630"/>
                <a:gridCol w="1932290"/>
              </a:tblGrid>
              <a:tr h="43432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6" marR="54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Проблема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6" marR="54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Мероприятия по решению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6" marR="54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Ответственные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6" marR="54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Срок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6" marR="54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Ожидаемый результат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6" marR="54946" marT="0" marB="0" anchor="ctr"/>
                </a:tc>
              </a:tr>
              <a:tr h="203716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Очереди и ожидание у кабинета дерматовенеролога.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Пациенты первичные, пациенты на повторный прием, дети, пациенты на медицинский осмотр.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Разграничение времени приема:</a:t>
                      </a:r>
                      <a:endParaRPr lang="ru-RU" sz="900">
                        <a:effectLst/>
                      </a:endParaRPr>
                    </a:p>
                    <a:p>
                      <a:pPr marL="11112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 запись первичных пациентов первый час приема;</a:t>
                      </a:r>
                      <a:endParaRPr lang="ru-RU" sz="900">
                        <a:effectLst/>
                      </a:endParaRPr>
                    </a:p>
                    <a:p>
                      <a:pPr marL="11112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 запись повторных пациентов второй час приема;</a:t>
                      </a:r>
                      <a:endParaRPr lang="ru-RU" sz="900">
                        <a:effectLst/>
                      </a:endParaRPr>
                    </a:p>
                    <a:p>
                      <a:pPr marL="11112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 запись детей третий час приема.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Третьякова Н. В.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endParaRPr lang="ru-RU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318135" algn="l"/>
                        </a:tabLst>
                      </a:pPr>
                      <a:r>
                        <a:rPr lang="ru-RU" sz="1100">
                          <a:effectLst/>
                        </a:rPr>
                        <a:t>Уменьшение времени ожидания пациентов перед кабинетом от 20 минут до 10 минут.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6" marR="54946" marT="0" marB="0"/>
                </a:tc>
              </a:tr>
              <a:tr h="199301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Пересечение потоков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(пациенты первичные, пациенты на повторный прием дети, пациенты на медицинский осмотр).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Разделение потоков пациентов: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- выделение времени для пациентов, нуждающихся в медицинском осмотре – четверг.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Третьякова Н. В.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318135" algn="l"/>
                        </a:tabLst>
                      </a:pPr>
                      <a:r>
                        <a:rPr lang="ru-RU" sz="1100" dirty="0">
                          <a:effectLst/>
                        </a:rPr>
                        <a:t>Повышение доли пациентов, принятых в установленное время с 50% до 80%.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6" marR="5494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2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/>
              <a:t>Пирамида проблем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4743197"/>
              </p:ext>
            </p:extLst>
          </p:nvPr>
        </p:nvGraphicFramePr>
        <p:xfrm>
          <a:off x="611560" y="1556792"/>
          <a:ext cx="4032448" cy="4484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4932040" y="2121143"/>
            <a:ext cx="3528392" cy="3511532"/>
            <a:chOff x="4157512" y="2121143"/>
            <a:chExt cx="3194319" cy="3511532"/>
          </a:xfrm>
        </p:grpSpPr>
        <p:sp>
          <p:nvSpPr>
            <p:cNvPr id="8" name="Полилиния 7"/>
            <p:cNvSpPr/>
            <p:nvPr/>
          </p:nvSpPr>
          <p:spPr>
            <a:xfrm>
              <a:off x="4157512" y="2121143"/>
              <a:ext cx="3194319" cy="998224"/>
            </a:xfrm>
            <a:custGeom>
              <a:avLst/>
              <a:gdLst>
                <a:gd name="connsiteX0" fmla="*/ 0 w 3194319"/>
                <a:gd name="connsiteY0" fmla="*/ 0 h 998224"/>
                <a:gd name="connsiteX1" fmla="*/ 3194319 w 3194319"/>
                <a:gd name="connsiteY1" fmla="*/ 0 h 998224"/>
                <a:gd name="connsiteX2" fmla="*/ 3194319 w 3194319"/>
                <a:gd name="connsiteY2" fmla="*/ 998224 h 998224"/>
                <a:gd name="connsiteX3" fmla="*/ 0 w 3194319"/>
                <a:gd name="connsiteY3" fmla="*/ 998224 h 998224"/>
                <a:gd name="connsiteX4" fmla="*/ 0 w 3194319"/>
                <a:gd name="connsiteY4" fmla="*/ 0 h 99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4319" h="998224">
                  <a:moveTo>
                    <a:pt x="0" y="0"/>
                  </a:moveTo>
                  <a:lnTo>
                    <a:pt x="3194319" y="0"/>
                  </a:lnTo>
                  <a:lnTo>
                    <a:pt x="3194319" y="998224"/>
                  </a:lnTo>
                  <a:lnTo>
                    <a:pt x="0" y="998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4000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6131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600" kern="120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157512" y="3377797"/>
              <a:ext cx="3194319" cy="998224"/>
            </a:xfrm>
            <a:custGeom>
              <a:avLst/>
              <a:gdLst>
                <a:gd name="connsiteX0" fmla="*/ 0 w 3194319"/>
                <a:gd name="connsiteY0" fmla="*/ 0 h 998224"/>
                <a:gd name="connsiteX1" fmla="*/ 3194319 w 3194319"/>
                <a:gd name="connsiteY1" fmla="*/ 0 h 998224"/>
                <a:gd name="connsiteX2" fmla="*/ 3194319 w 3194319"/>
                <a:gd name="connsiteY2" fmla="*/ 998224 h 998224"/>
                <a:gd name="connsiteX3" fmla="*/ 0 w 3194319"/>
                <a:gd name="connsiteY3" fmla="*/ 998224 h 998224"/>
                <a:gd name="connsiteX4" fmla="*/ 0 w 3194319"/>
                <a:gd name="connsiteY4" fmla="*/ 0 h 99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4319" h="998224">
                  <a:moveTo>
                    <a:pt x="0" y="0"/>
                  </a:moveTo>
                  <a:lnTo>
                    <a:pt x="3194319" y="0"/>
                  </a:lnTo>
                  <a:lnTo>
                    <a:pt x="3194319" y="998224"/>
                  </a:lnTo>
                  <a:lnTo>
                    <a:pt x="0" y="998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000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6131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6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157512" y="4634451"/>
              <a:ext cx="3194319" cy="998224"/>
            </a:xfrm>
            <a:custGeom>
              <a:avLst/>
              <a:gdLst>
                <a:gd name="connsiteX0" fmla="*/ 0 w 3194319"/>
                <a:gd name="connsiteY0" fmla="*/ 0 h 998224"/>
                <a:gd name="connsiteX1" fmla="*/ 3194319 w 3194319"/>
                <a:gd name="connsiteY1" fmla="*/ 0 h 998224"/>
                <a:gd name="connsiteX2" fmla="*/ 3194319 w 3194319"/>
                <a:gd name="connsiteY2" fmla="*/ 998224 h 998224"/>
                <a:gd name="connsiteX3" fmla="*/ 0 w 3194319"/>
                <a:gd name="connsiteY3" fmla="*/ 998224 h 998224"/>
                <a:gd name="connsiteX4" fmla="*/ 0 w 3194319"/>
                <a:gd name="connsiteY4" fmla="*/ 0 h 99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4319" h="998224">
                  <a:moveTo>
                    <a:pt x="0" y="0"/>
                  </a:moveTo>
                  <a:lnTo>
                    <a:pt x="3194319" y="0"/>
                  </a:lnTo>
                  <a:lnTo>
                    <a:pt x="3194319" y="998224"/>
                  </a:lnTo>
                  <a:lnTo>
                    <a:pt x="0" y="998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6131" tIns="175260" rIns="175260" bIns="175260" numCol="1" spcCol="1270" anchor="ctr" anchorCtr="0">
              <a:noAutofit/>
            </a:bodyPr>
            <a:lstStyle/>
            <a:p>
              <a:pPr marL="342900" lvl="0" indent="-342900" algn="just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ru-RU" sz="1100" kern="1200" dirty="0" smtClean="0"/>
                <a:t>Очереди и ожидание у кабинета </a:t>
              </a:r>
              <a:r>
                <a:rPr lang="ru-RU" sz="1100" kern="1200" dirty="0" err="1" smtClean="0"/>
                <a:t>дерматовенеролога</a:t>
              </a:r>
              <a:endParaRPr lang="ru-RU" sz="1100" kern="1200" dirty="0" smtClean="0"/>
            </a:p>
            <a:p>
              <a:pPr marL="342900" lvl="0" indent="-34290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ru-RU" sz="1100" dirty="0" smtClean="0"/>
                <a:t>Пересечение потоков пациентов</a:t>
              </a:r>
              <a:endParaRPr lang="ru-RU" sz="1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529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Информация о выполненных мероприятиях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Разграничено время приема:</a:t>
            </a:r>
          </a:p>
          <a:p>
            <a:pPr marL="0" indent="0">
              <a:buNone/>
            </a:pPr>
            <a:r>
              <a:rPr lang="ru-RU" dirty="0" smtClean="0"/>
              <a:t>-  </a:t>
            </a:r>
            <a:r>
              <a:rPr lang="ru-RU" i="1" dirty="0"/>
              <a:t>запись первичных пациентов первый час приема;</a:t>
            </a:r>
          </a:p>
          <a:p>
            <a:pPr marL="0" indent="0">
              <a:buNone/>
            </a:pPr>
            <a:r>
              <a:rPr lang="ru-RU" i="1" dirty="0" smtClean="0"/>
              <a:t>- запись </a:t>
            </a:r>
            <a:r>
              <a:rPr lang="ru-RU" i="1" dirty="0"/>
              <a:t>повторных пациентов второй час </a:t>
            </a:r>
            <a:r>
              <a:rPr lang="ru-RU" i="1" dirty="0" smtClean="0"/>
              <a:t>приема;</a:t>
            </a:r>
          </a:p>
          <a:p>
            <a:pPr marL="0" indent="0">
              <a:buNone/>
            </a:pPr>
            <a:r>
              <a:rPr lang="ru-RU" i="1" dirty="0" smtClean="0"/>
              <a:t>- запись </a:t>
            </a:r>
            <a:r>
              <a:rPr lang="ru-RU" i="1" dirty="0"/>
              <a:t>детей третий час приема.</a:t>
            </a:r>
          </a:p>
          <a:p>
            <a:r>
              <a:rPr lang="ru-RU" dirty="0" smtClean="0"/>
              <a:t> Выделено временя </a:t>
            </a:r>
            <a:r>
              <a:rPr lang="ru-RU" dirty="0"/>
              <a:t>для пациентов, нуждающихся в медицинском осмотре – четверг.</a:t>
            </a:r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0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</TotalTime>
  <Words>366</Words>
  <Application>Microsoft Office PowerPoint</Application>
  <PresentationFormat>Экран (4:3)</PresentationFormat>
  <Paragraphs>67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Сокращение времени ожидания у кабинета врача – дерматолога в поликлинике с.Ловозеро</vt:lpstr>
      <vt:lpstr>Рабочая группа проекта</vt:lpstr>
      <vt:lpstr>Рабочая группа проекта</vt:lpstr>
      <vt:lpstr>Паспорт проекта</vt:lpstr>
      <vt:lpstr>Карта текущего состояния процесса</vt:lpstr>
      <vt:lpstr>Карта целевого состояния</vt:lpstr>
      <vt:lpstr>План мероприятий по реализации проекта</vt:lpstr>
      <vt:lpstr>Пирамида проблем</vt:lpstr>
      <vt:lpstr>Информация о выполненных мероприятиях</vt:lpstr>
      <vt:lpstr>Информация о достигнутых результатах</vt:lpstr>
      <vt:lpstr>Кабинет врача-дерматолога с.Ловозеро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Сокращение времени ожидания у кабинета врача – дерматолога в поликлинике с.Ловозеро</dc:title>
  <dc:creator>Светлана Валерьевна Бондарева</dc:creator>
  <cp:lastModifiedBy>Светлана Валерьевна Бондарева</cp:lastModifiedBy>
  <cp:revision>13</cp:revision>
  <dcterms:created xsi:type="dcterms:W3CDTF">2022-09-26T06:33:17Z</dcterms:created>
  <dcterms:modified xsi:type="dcterms:W3CDTF">2022-09-30T07:12:48Z</dcterms:modified>
</cp:coreProperties>
</file>