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91CE9-B29D-4ACD-B79C-8DC52E2F624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787FACD-00AF-4E1E-908A-F7F4B404966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800" b="1" dirty="0" smtClean="0"/>
            <a:t>МЗ РФ</a:t>
          </a:r>
          <a:endParaRPr lang="ru-RU" sz="2800" b="1" dirty="0"/>
        </a:p>
      </dgm:t>
    </dgm:pt>
    <dgm:pt modelId="{0D80E7C5-D8A8-4230-A493-108075472429}" type="parTrans" cxnId="{8DC0C22D-C149-4209-BC82-EC6CA14E6095}">
      <dgm:prSet/>
      <dgm:spPr/>
      <dgm:t>
        <a:bodyPr/>
        <a:lstStyle/>
        <a:p>
          <a:endParaRPr lang="ru-RU"/>
        </a:p>
      </dgm:t>
    </dgm:pt>
    <dgm:pt modelId="{A29991A4-89A9-4CE5-AD78-8B40A4B52D24}" type="sibTrans" cxnId="{8DC0C22D-C149-4209-BC82-EC6CA14E6095}">
      <dgm:prSet/>
      <dgm:spPr/>
      <dgm:t>
        <a:bodyPr/>
        <a:lstStyle/>
        <a:p>
          <a:endParaRPr lang="ru-RU"/>
        </a:p>
      </dgm:t>
    </dgm:pt>
    <dgm:pt modelId="{A49D9700-79A2-4AE9-ABCC-68DB11DF706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МЗ МО</a:t>
          </a:r>
          <a:endParaRPr lang="ru-RU" sz="2800" b="1" dirty="0"/>
        </a:p>
      </dgm:t>
    </dgm:pt>
    <dgm:pt modelId="{1BC98445-DBE9-4930-A786-5D4277C01DB4}" type="parTrans" cxnId="{42E5724B-5D90-46B9-A93B-BDF0F1D07F98}">
      <dgm:prSet/>
      <dgm:spPr/>
      <dgm:t>
        <a:bodyPr/>
        <a:lstStyle/>
        <a:p>
          <a:endParaRPr lang="ru-RU"/>
        </a:p>
      </dgm:t>
    </dgm:pt>
    <dgm:pt modelId="{6FD0E03B-09D5-424E-89B9-80D9F7DAAD65}" type="sibTrans" cxnId="{42E5724B-5D90-46B9-A93B-BDF0F1D07F98}">
      <dgm:prSet/>
      <dgm:spPr/>
      <dgm:t>
        <a:bodyPr/>
        <a:lstStyle/>
        <a:p>
          <a:endParaRPr lang="ru-RU"/>
        </a:p>
      </dgm:t>
    </dgm:pt>
    <dgm:pt modelId="{5CA54BAE-B342-472B-8A4C-49C03F58FDB4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800" b="1" dirty="0" smtClean="0"/>
            <a:t>ГОБУЗ ЛЦРБ</a:t>
          </a:r>
        </a:p>
      </dgm:t>
    </dgm:pt>
    <dgm:pt modelId="{548E990B-56FE-4B26-9232-C2E7BBBCF1CB}" type="parTrans" cxnId="{6B1CF135-5932-4714-A148-D98B7DA89580}">
      <dgm:prSet/>
      <dgm:spPr/>
      <dgm:t>
        <a:bodyPr/>
        <a:lstStyle/>
        <a:p>
          <a:endParaRPr lang="ru-RU"/>
        </a:p>
      </dgm:t>
    </dgm:pt>
    <dgm:pt modelId="{DB5E0EBC-5642-439F-9912-B465E1F73B75}" type="sibTrans" cxnId="{6B1CF135-5932-4714-A148-D98B7DA89580}">
      <dgm:prSet/>
      <dgm:spPr/>
      <dgm:t>
        <a:bodyPr/>
        <a:lstStyle/>
        <a:p>
          <a:endParaRPr lang="ru-RU"/>
        </a:p>
      </dgm:t>
    </dgm:pt>
    <dgm:pt modelId="{8D925845-F7D7-4847-9114-9C08B991BEC6}" type="pres">
      <dgm:prSet presAssocID="{0EB91CE9-B29D-4ACD-B79C-8DC52E2F624C}" presName="Name0" presStyleCnt="0">
        <dgm:presLayoutVars>
          <dgm:dir/>
          <dgm:animLvl val="lvl"/>
          <dgm:resizeHandles val="exact"/>
        </dgm:presLayoutVars>
      </dgm:prSet>
      <dgm:spPr/>
    </dgm:pt>
    <dgm:pt modelId="{862B9B3B-516C-4388-BFD2-384D7682CA67}" type="pres">
      <dgm:prSet presAssocID="{8787FACD-00AF-4E1E-908A-F7F4B4049665}" presName="Name8" presStyleCnt="0"/>
      <dgm:spPr/>
    </dgm:pt>
    <dgm:pt modelId="{671EDA4C-F7EE-4F32-A135-DD35AEC316A2}" type="pres">
      <dgm:prSet presAssocID="{8787FACD-00AF-4E1E-908A-F7F4B404966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4E2FE-15F8-46A7-BD19-41820E9EF1A2}" type="pres">
      <dgm:prSet presAssocID="{8787FACD-00AF-4E1E-908A-F7F4B40496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915C7-5661-4343-A74C-D48D793F5F34}" type="pres">
      <dgm:prSet presAssocID="{A49D9700-79A2-4AE9-ABCC-68DB11DF7068}" presName="Name8" presStyleCnt="0"/>
      <dgm:spPr/>
    </dgm:pt>
    <dgm:pt modelId="{0245ED57-447F-45CB-BE90-96B2795626FC}" type="pres">
      <dgm:prSet presAssocID="{A49D9700-79A2-4AE9-ABCC-68DB11DF706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FFCBB-D821-4CC9-8328-8AABA946B564}" type="pres">
      <dgm:prSet presAssocID="{A49D9700-79A2-4AE9-ABCC-68DB11DF70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920C7-FC7A-47FA-A3FC-B1BE8DAF4FD4}" type="pres">
      <dgm:prSet presAssocID="{5CA54BAE-B342-472B-8A4C-49C03F58FDB4}" presName="Name8" presStyleCnt="0"/>
      <dgm:spPr/>
    </dgm:pt>
    <dgm:pt modelId="{7420A065-DA17-42A1-8BE3-09788C7AA5A6}" type="pres">
      <dgm:prSet presAssocID="{5CA54BAE-B342-472B-8A4C-49C03F58FDB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F8D89-DAD8-4C84-9859-BCDD2CEA89F7}" type="pres">
      <dgm:prSet presAssocID="{5CA54BAE-B342-472B-8A4C-49C03F58FD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52F34-5A96-406A-ACB5-925C749C4448}" type="presOf" srcId="{5CA54BAE-B342-472B-8A4C-49C03F58FDB4}" destId="{ECEF8D89-DAD8-4C84-9859-BCDD2CEA89F7}" srcOrd="1" destOrd="0" presId="urn:microsoft.com/office/officeart/2005/8/layout/pyramid1"/>
    <dgm:cxn modelId="{4F153CCF-AB54-4282-B84F-A77BB587527E}" type="presOf" srcId="{0EB91CE9-B29D-4ACD-B79C-8DC52E2F624C}" destId="{8D925845-F7D7-4847-9114-9C08B991BEC6}" srcOrd="0" destOrd="0" presId="urn:microsoft.com/office/officeart/2005/8/layout/pyramid1"/>
    <dgm:cxn modelId="{05759EF8-6DF2-491B-B2CF-13A32D4F9FC8}" type="presOf" srcId="{8787FACD-00AF-4E1E-908A-F7F4B4049665}" destId="{671EDA4C-F7EE-4F32-A135-DD35AEC316A2}" srcOrd="0" destOrd="0" presId="urn:microsoft.com/office/officeart/2005/8/layout/pyramid1"/>
    <dgm:cxn modelId="{42E5724B-5D90-46B9-A93B-BDF0F1D07F98}" srcId="{0EB91CE9-B29D-4ACD-B79C-8DC52E2F624C}" destId="{A49D9700-79A2-4AE9-ABCC-68DB11DF7068}" srcOrd="1" destOrd="0" parTransId="{1BC98445-DBE9-4930-A786-5D4277C01DB4}" sibTransId="{6FD0E03B-09D5-424E-89B9-80D9F7DAAD65}"/>
    <dgm:cxn modelId="{0F973116-5AE1-4597-8988-9DDBAF998C38}" type="presOf" srcId="{5CA54BAE-B342-472B-8A4C-49C03F58FDB4}" destId="{7420A065-DA17-42A1-8BE3-09788C7AA5A6}" srcOrd="0" destOrd="0" presId="urn:microsoft.com/office/officeart/2005/8/layout/pyramid1"/>
    <dgm:cxn modelId="{23F6BD2A-CCAF-449F-BF8A-CE2977D8F5E5}" type="presOf" srcId="{A49D9700-79A2-4AE9-ABCC-68DB11DF7068}" destId="{0245ED57-447F-45CB-BE90-96B2795626FC}" srcOrd="0" destOrd="0" presId="urn:microsoft.com/office/officeart/2005/8/layout/pyramid1"/>
    <dgm:cxn modelId="{8DC0C22D-C149-4209-BC82-EC6CA14E6095}" srcId="{0EB91CE9-B29D-4ACD-B79C-8DC52E2F624C}" destId="{8787FACD-00AF-4E1E-908A-F7F4B4049665}" srcOrd="0" destOrd="0" parTransId="{0D80E7C5-D8A8-4230-A493-108075472429}" sibTransId="{A29991A4-89A9-4CE5-AD78-8B40A4B52D24}"/>
    <dgm:cxn modelId="{3488322D-2B48-435E-AD76-7DAA3B5D3F28}" type="presOf" srcId="{8787FACD-00AF-4E1E-908A-F7F4B4049665}" destId="{B4A4E2FE-15F8-46A7-BD19-41820E9EF1A2}" srcOrd="1" destOrd="0" presId="urn:microsoft.com/office/officeart/2005/8/layout/pyramid1"/>
    <dgm:cxn modelId="{6B1CF135-5932-4714-A148-D98B7DA89580}" srcId="{0EB91CE9-B29D-4ACD-B79C-8DC52E2F624C}" destId="{5CA54BAE-B342-472B-8A4C-49C03F58FDB4}" srcOrd="2" destOrd="0" parTransId="{548E990B-56FE-4B26-9232-C2E7BBBCF1CB}" sibTransId="{DB5E0EBC-5642-439F-9912-B465E1F73B75}"/>
    <dgm:cxn modelId="{207756D0-19B9-4D67-BFBE-83F45953612A}" type="presOf" srcId="{A49D9700-79A2-4AE9-ABCC-68DB11DF7068}" destId="{F89FFCBB-D821-4CC9-8328-8AABA946B564}" srcOrd="1" destOrd="0" presId="urn:microsoft.com/office/officeart/2005/8/layout/pyramid1"/>
    <dgm:cxn modelId="{89209D7D-78BB-4A63-B3C7-3B2D6B26411A}" type="presParOf" srcId="{8D925845-F7D7-4847-9114-9C08B991BEC6}" destId="{862B9B3B-516C-4388-BFD2-384D7682CA67}" srcOrd="0" destOrd="0" presId="urn:microsoft.com/office/officeart/2005/8/layout/pyramid1"/>
    <dgm:cxn modelId="{0005701F-4CB8-44BA-A01B-6ED5C84C8CC4}" type="presParOf" srcId="{862B9B3B-516C-4388-BFD2-384D7682CA67}" destId="{671EDA4C-F7EE-4F32-A135-DD35AEC316A2}" srcOrd="0" destOrd="0" presId="urn:microsoft.com/office/officeart/2005/8/layout/pyramid1"/>
    <dgm:cxn modelId="{317EA4AC-A0D7-4291-AD6F-7D95D22A9CD5}" type="presParOf" srcId="{862B9B3B-516C-4388-BFD2-384D7682CA67}" destId="{B4A4E2FE-15F8-46A7-BD19-41820E9EF1A2}" srcOrd="1" destOrd="0" presId="urn:microsoft.com/office/officeart/2005/8/layout/pyramid1"/>
    <dgm:cxn modelId="{6CF1F9B0-278D-42EE-874D-330382DBA687}" type="presParOf" srcId="{8D925845-F7D7-4847-9114-9C08B991BEC6}" destId="{0A0915C7-5661-4343-A74C-D48D793F5F34}" srcOrd="1" destOrd="0" presId="urn:microsoft.com/office/officeart/2005/8/layout/pyramid1"/>
    <dgm:cxn modelId="{7FB681A8-1CA8-49DA-BE8F-A205EBC46A5E}" type="presParOf" srcId="{0A0915C7-5661-4343-A74C-D48D793F5F34}" destId="{0245ED57-447F-45CB-BE90-96B2795626FC}" srcOrd="0" destOrd="0" presId="urn:microsoft.com/office/officeart/2005/8/layout/pyramid1"/>
    <dgm:cxn modelId="{33A8866E-B637-4700-9EA4-7172ACCC957C}" type="presParOf" srcId="{0A0915C7-5661-4343-A74C-D48D793F5F34}" destId="{F89FFCBB-D821-4CC9-8328-8AABA946B564}" srcOrd="1" destOrd="0" presId="urn:microsoft.com/office/officeart/2005/8/layout/pyramid1"/>
    <dgm:cxn modelId="{0B83E2E9-33B3-4546-A1D3-B98EE440F8E3}" type="presParOf" srcId="{8D925845-F7D7-4847-9114-9C08B991BEC6}" destId="{88E920C7-FC7A-47FA-A3FC-B1BE8DAF4FD4}" srcOrd="2" destOrd="0" presId="urn:microsoft.com/office/officeart/2005/8/layout/pyramid1"/>
    <dgm:cxn modelId="{100BA2C2-629C-4F07-981A-B10839AE7587}" type="presParOf" srcId="{88E920C7-FC7A-47FA-A3FC-B1BE8DAF4FD4}" destId="{7420A065-DA17-42A1-8BE3-09788C7AA5A6}" srcOrd="0" destOrd="0" presId="urn:microsoft.com/office/officeart/2005/8/layout/pyramid1"/>
    <dgm:cxn modelId="{D0CFF970-BF5A-40B0-AC7A-87B7163D3FAF}" type="presParOf" srcId="{88E920C7-FC7A-47FA-A3FC-B1BE8DAF4FD4}" destId="{ECEF8D89-DAD8-4C84-9859-BCDD2CEA89F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2570A-545E-4456-8EC1-E1B670CAA4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E25C00AF-3DE1-44DB-8C3F-1AC69B446A84}">
      <dgm:prSet phldrT="[Текст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AEE557F8-BD06-4D9D-9EB7-DF17446558E8}" type="parTrans" cxnId="{6D84CA4C-3DE5-4116-A225-82F8F92119C1}">
      <dgm:prSet/>
      <dgm:spPr/>
      <dgm:t>
        <a:bodyPr/>
        <a:lstStyle/>
        <a:p>
          <a:endParaRPr lang="ru-RU"/>
        </a:p>
      </dgm:t>
    </dgm:pt>
    <dgm:pt modelId="{A5419E85-F6B8-4B3E-BD9B-0A699491DF00}" type="sibTrans" cxnId="{6D84CA4C-3DE5-4116-A225-82F8F92119C1}">
      <dgm:prSet/>
      <dgm:spPr/>
      <dgm:t>
        <a:bodyPr/>
        <a:lstStyle/>
        <a:p>
          <a:endParaRPr lang="ru-RU"/>
        </a:p>
      </dgm:t>
    </dgm:pt>
    <dgm:pt modelId="{08F405F8-320D-4B7A-B3B7-2735FB9AD2A2}">
      <dgm:prSet phldrT="[Текст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6C4E2050-4690-4063-B0AC-9550DADA9DFC}" type="parTrans" cxnId="{01701062-CFCA-412A-A9DE-6DE6DB792CFD}">
      <dgm:prSet/>
      <dgm:spPr/>
      <dgm:t>
        <a:bodyPr/>
        <a:lstStyle/>
        <a:p>
          <a:endParaRPr lang="ru-RU"/>
        </a:p>
      </dgm:t>
    </dgm:pt>
    <dgm:pt modelId="{DE93453A-7D8F-46B9-8C69-01AEFD807628}" type="sibTrans" cxnId="{01701062-CFCA-412A-A9DE-6DE6DB792CFD}">
      <dgm:prSet/>
      <dgm:spPr/>
      <dgm:t>
        <a:bodyPr/>
        <a:lstStyle/>
        <a:p>
          <a:endParaRPr lang="ru-RU"/>
        </a:p>
      </dgm:t>
    </dgm:pt>
    <dgm:pt modelId="{4FCD41E6-EA66-481F-BE75-979B05FD5810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</a:rPr>
            <a:t>1. Длительные сроки прохождения динамического наблюдения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2. Необходимость многократного обращения в медицинскую организацию</a:t>
          </a:r>
          <a:endParaRPr lang="ru-RU" sz="1400" dirty="0">
            <a:solidFill>
              <a:schemeClr val="tx1"/>
            </a:solidFill>
          </a:endParaRPr>
        </a:p>
      </dgm:t>
    </dgm:pt>
    <dgm:pt modelId="{D1FD2DD0-F83B-4867-B0DE-0DC5B8E4B68F}" type="parTrans" cxnId="{6182F265-C4F3-4C55-AF03-198921DA36D0}">
      <dgm:prSet/>
      <dgm:spPr/>
      <dgm:t>
        <a:bodyPr/>
        <a:lstStyle/>
        <a:p>
          <a:endParaRPr lang="ru-RU"/>
        </a:p>
      </dgm:t>
    </dgm:pt>
    <dgm:pt modelId="{B4799C3B-67E4-4C89-B38D-0941594ED45D}" type="sibTrans" cxnId="{6182F265-C4F3-4C55-AF03-198921DA36D0}">
      <dgm:prSet/>
      <dgm:spPr/>
      <dgm:t>
        <a:bodyPr/>
        <a:lstStyle/>
        <a:p>
          <a:endParaRPr lang="ru-RU"/>
        </a:p>
      </dgm:t>
    </dgm:pt>
    <dgm:pt modelId="{6EE675E6-26C5-4F4C-B752-52A1A7AD3313}" type="pres">
      <dgm:prSet presAssocID="{B112570A-545E-4456-8EC1-E1B670CAA420}" presName="Name0" presStyleCnt="0">
        <dgm:presLayoutVars>
          <dgm:dir/>
          <dgm:animLvl val="lvl"/>
          <dgm:resizeHandles val="exact"/>
        </dgm:presLayoutVars>
      </dgm:prSet>
      <dgm:spPr/>
    </dgm:pt>
    <dgm:pt modelId="{F8B3D231-247F-4117-BEAA-8BD500EA1941}" type="pres">
      <dgm:prSet presAssocID="{E25C00AF-3DE1-44DB-8C3F-1AC69B446A84}" presName="linNode" presStyleCnt="0"/>
      <dgm:spPr/>
    </dgm:pt>
    <dgm:pt modelId="{91865EB7-E807-4775-9698-27D6B9A13B5E}" type="pres">
      <dgm:prSet presAssocID="{E25C00AF-3DE1-44DB-8C3F-1AC69B446A84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7C4FE-F1B7-4BC0-BBD5-C2D4AB8BA248}" type="pres">
      <dgm:prSet presAssocID="{A5419E85-F6B8-4B3E-BD9B-0A699491DF00}" presName="sp" presStyleCnt="0"/>
      <dgm:spPr/>
    </dgm:pt>
    <dgm:pt modelId="{BAC6DA56-6E31-490A-B8BC-CA1ED6A2D59C}" type="pres">
      <dgm:prSet presAssocID="{08F405F8-320D-4B7A-B3B7-2735FB9AD2A2}" presName="linNode" presStyleCnt="0"/>
      <dgm:spPr/>
    </dgm:pt>
    <dgm:pt modelId="{C18CB250-2955-49A3-9D58-B359635B0E7B}" type="pres">
      <dgm:prSet presAssocID="{08F405F8-320D-4B7A-B3B7-2735FB9AD2A2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6563B-3990-492C-AF55-B921FD554546}" type="pres">
      <dgm:prSet presAssocID="{DE93453A-7D8F-46B9-8C69-01AEFD807628}" presName="sp" presStyleCnt="0"/>
      <dgm:spPr/>
    </dgm:pt>
    <dgm:pt modelId="{60732547-FF2C-46B0-B968-08CCC5368F5E}" type="pres">
      <dgm:prSet presAssocID="{4FCD41E6-EA66-481F-BE75-979B05FD5810}" presName="linNode" presStyleCnt="0"/>
      <dgm:spPr/>
    </dgm:pt>
    <dgm:pt modelId="{8416AF6C-086A-41D1-8586-7DF1C71AFBBC}" type="pres">
      <dgm:prSet presAssocID="{4FCD41E6-EA66-481F-BE75-979B05FD5810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6266D-E127-4942-82CF-0EBA21474BF5}" type="presOf" srcId="{B112570A-545E-4456-8EC1-E1B670CAA420}" destId="{6EE675E6-26C5-4F4C-B752-52A1A7AD3313}" srcOrd="0" destOrd="0" presId="urn:microsoft.com/office/officeart/2005/8/layout/vList5"/>
    <dgm:cxn modelId="{4DDE7E80-4B4C-4DD8-AD13-18D504C70FFE}" type="presOf" srcId="{4FCD41E6-EA66-481F-BE75-979B05FD5810}" destId="{8416AF6C-086A-41D1-8586-7DF1C71AFBBC}" srcOrd="0" destOrd="0" presId="urn:microsoft.com/office/officeart/2005/8/layout/vList5"/>
    <dgm:cxn modelId="{F0D213EE-2129-4EBE-AC5A-8E9A8A5B411F}" type="presOf" srcId="{E25C00AF-3DE1-44DB-8C3F-1AC69B446A84}" destId="{91865EB7-E807-4775-9698-27D6B9A13B5E}" srcOrd="0" destOrd="0" presId="urn:microsoft.com/office/officeart/2005/8/layout/vList5"/>
    <dgm:cxn modelId="{E1585404-3D85-481C-AE98-33C9B50A6BB5}" type="presOf" srcId="{08F405F8-320D-4B7A-B3B7-2735FB9AD2A2}" destId="{C18CB250-2955-49A3-9D58-B359635B0E7B}" srcOrd="0" destOrd="0" presId="urn:microsoft.com/office/officeart/2005/8/layout/vList5"/>
    <dgm:cxn modelId="{6182F265-C4F3-4C55-AF03-198921DA36D0}" srcId="{B112570A-545E-4456-8EC1-E1B670CAA420}" destId="{4FCD41E6-EA66-481F-BE75-979B05FD5810}" srcOrd="2" destOrd="0" parTransId="{D1FD2DD0-F83B-4867-B0DE-0DC5B8E4B68F}" sibTransId="{B4799C3B-67E4-4C89-B38D-0941594ED45D}"/>
    <dgm:cxn modelId="{6D84CA4C-3DE5-4116-A225-82F8F92119C1}" srcId="{B112570A-545E-4456-8EC1-E1B670CAA420}" destId="{E25C00AF-3DE1-44DB-8C3F-1AC69B446A84}" srcOrd="0" destOrd="0" parTransId="{AEE557F8-BD06-4D9D-9EB7-DF17446558E8}" sibTransId="{A5419E85-F6B8-4B3E-BD9B-0A699491DF00}"/>
    <dgm:cxn modelId="{01701062-CFCA-412A-A9DE-6DE6DB792CFD}" srcId="{B112570A-545E-4456-8EC1-E1B670CAA420}" destId="{08F405F8-320D-4B7A-B3B7-2735FB9AD2A2}" srcOrd="1" destOrd="0" parTransId="{6C4E2050-4690-4063-B0AC-9550DADA9DFC}" sibTransId="{DE93453A-7D8F-46B9-8C69-01AEFD807628}"/>
    <dgm:cxn modelId="{C844310D-852A-4300-AF00-82FB407E7586}" type="presParOf" srcId="{6EE675E6-26C5-4F4C-B752-52A1A7AD3313}" destId="{F8B3D231-247F-4117-BEAA-8BD500EA1941}" srcOrd="0" destOrd="0" presId="urn:microsoft.com/office/officeart/2005/8/layout/vList5"/>
    <dgm:cxn modelId="{7990AD3A-42F5-47B1-921B-1CAFCCCE7AE3}" type="presParOf" srcId="{F8B3D231-247F-4117-BEAA-8BD500EA1941}" destId="{91865EB7-E807-4775-9698-27D6B9A13B5E}" srcOrd="0" destOrd="0" presId="urn:microsoft.com/office/officeart/2005/8/layout/vList5"/>
    <dgm:cxn modelId="{D747ADF6-8FE3-467A-B55F-5480A30C2FD1}" type="presParOf" srcId="{6EE675E6-26C5-4F4C-B752-52A1A7AD3313}" destId="{BD77C4FE-F1B7-4BC0-BBD5-C2D4AB8BA248}" srcOrd="1" destOrd="0" presId="urn:microsoft.com/office/officeart/2005/8/layout/vList5"/>
    <dgm:cxn modelId="{1E7D2547-7696-440B-90DD-9B0173196E9E}" type="presParOf" srcId="{6EE675E6-26C5-4F4C-B752-52A1A7AD3313}" destId="{BAC6DA56-6E31-490A-B8BC-CA1ED6A2D59C}" srcOrd="2" destOrd="0" presId="urn:microsoft.com/office/officeart/2005/8/layout/vList5"/>
    <dgm:cxn modelId="{6E1FB1BB-7274-4DA8-9182-D76DFED38B8E}" type="presParOf" srcId="{BAC6DA56-6E31-490A-B8BC-CA1ED6A2D59C}" destId="{C18CB250-2955-49A3-9D58-B359635B0E7B}" srcOrd="0" destOrd="0" presId="urn:microsoft.com/office/officeart/2005/8/layout/vList5"/>
    <dgm:cxn modelId="{06411CEA-73A1-48A2-B763-B6BAF6FCEF99}" type="presParOf" srcId="{6EE675E6-26C5-4F4C-B752-52A1A7AD3313}" destId="{BFF6563B-3990-492C-AF55-B921FD554546}" srcOrd="3" destOrd="0" presId="urn:microsoft.com/office/officeart/2005/8/layout/vList5"/>
    <dgm:cxn modelId="{7EFF773D-69E6-4B9C-BE72-A6C406DE67B4}" type="presParOf" srcId="{6EE675E6-26C5-4F4C-B752-52A1A7AD3313}" destId="{60732547-FF2C-46B0-B968-08CCC5368F5E}" srcOrd="4" destOrd="0" presId="urn:microsoft.com/office/officeart/2005/8/layout/vList5"/>
    <dgm:cxn modelId="{FAA90BD1-87C6-4E29-B057-C77BD742C503}" type="presParOf" srcId="{60732547-FF2C-46B0-B968-08CCC5368F5E}" destId="{8416AF6C-086A-41D1-8586-7DF1C71AFB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EDA4C-F7EE-4F32-A135-DD35AEC316A2}">
      <dsp:nvSpPr>
        <dsp:cNvPr id="0" name=""/>
        <dsp:cNvSpPr/>
      </dsp:nvSpPr>
      <dsp:spPr>
        <a:xfrm>
          <a:off x="1219199" y="0"/>
          <a:ext cx="1219200" cy="1554691"/>
        </a:xfrm>
        <a:prstGeom prst="trapezoid">
          <a:avLst>
            <a:gd name="adj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МЗ РФ</a:t>
          </a:r>
          <a:endParaRPr lang="ru-RU" sz="2800" b="1" kern="1200" dirty="0"/>
        </a:p>
      </dsp:txBody>
      <dsp:txXfrm>
        <a:off x="1219199" y="0"/>
        <a:ext cx="1219200" cy="1554691"/>
      </dsp:txXfrm>
    </dsp:sp>
    <dsp:sp modelId="{0245ED57-447F-45CB-BE90-96B2795626FC}">
      <dsp:nvSpPr>
        <dsp:cNvPr id="0" name=""/>
        <dsp:cNvSpPr/>
      </dsp:nvSpPr>
      <dsp:spPr>
        <a:xfrm>
          <a:off x="609599" y="1554691"/>
          <a:ext cx="2438400" cy="1554691"/>
        </a:xfrm>
        <a:prstGeom prst="trapezoid">
          <a:avLst>
            <a:gd name="adj" fmla="val 3921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МЗ МО</a:t>
          </a:r>
          <a:endParaRPr lang="ru-RU" sz="2800" b="1" kern="1200" dirty="0"/>
        </a:p>
      </dsp:txBody>
      <dsp:txXfrm>
        <a:off x="1036319" y="1554691"/>
        <a:ext cx="1584960" cy="1554691"/>
      </dsp:txXfrm>
    </dsp:sp>
    <dsp:sp modelId="{7420A065-DA17-42A1-8BE3-09788C7AA5A6}">
      <dsp:nvSpPr>
        <dsp:cNvPr id="0" name=""/>
        <dsp:cNvSpPr/>
      </dsp:nvSpPr>
      <dsp:spPr>
        <a:xfrm>
          <a:off x="0" y="3109383"/>
          <a:ext cx="3657600" cy="1554691"/>
        </a:xfrm>
        <a:prstGeom prst="trapezoid">
          <a:avLst>
            <a:gd name="adj" fmla="val 392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ГОБУЗ ЛЦРБ</a:t>
          </a:r>
        </a:p>
      </dsp:txBody>
      <dsp:txXfrm>
        <a:off x="640079" y="3109383"/>
        <a:ext cx="2377440" cy="1554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65EB7-E807-4775-9698-27D6B9A13B5E}">
      <dsp:nvSpPr>
        <dsp:cNvPr id="0" name=""/>
        <dsp:cNvSpPr/>
      </dsp:nvSpPr>
      <dsp:spPr>
        <a:xfrm>
          <a:off x="1784" y="2277"/>
          <a:ext cx="3654031" cy="150307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75158" y="75651"/>
        <a:ext cx="3507283" cy="1356323"/>
      </dsp:txXfrm>
    </dsp:sp>
    <dsp:sp modelId="{C18CB250-2955-49A3-9D58-B359635B0E7B}">
      <dsp:nvSpPr>
        <dsp:cNvPr id="0" name=""/>
        <dsp:cNvSpPr/>
      </dsp:nvSpPr>
      <dsp:spPr>
        <a:xfrm>
          <a:off x="1784" y="1580501"/>
          <a:ext cx="3654031" cy="1503071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75158" y="1653875"/>
        <a:ext cx="3507283" cy="1356323"/>
      </dsp:txXfrm>
    </dsp:sp>
    <dsp:sp modelId="{8416AF6C-086A-41D1-8586-7DF1C71AFBBC}">
      <dsp:nvSpPr>
        <dsp:cNvPr id="0" name=""/>
        <dsp:cNvSpPr/>
      </dsp:nvSpPr>
      <dsp:spPr>
        <a:xfrm>
          <a:off x="1784" y="3158726"/>
          <a:ext cx="3654031" cy="1503071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1. Длительные сроки прохождения динамического наблюдения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2. Необходимость многократного обращения в медицинскую организацию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5158" y="3232100"/>
        <a:ext cx="3507283" cy="135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972D49-C988-44BB-9559-855309AF8B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6976BA-1D07-4E50-AE62-325A1F95EA0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49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Увеличение охвата диспансерным наблюдением за пациентами с болезнями системы кровообращения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581128"/>
            <a:ext cx="3187080" cy="122413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ГОБУЗ «Ловозерская центральная районная больница»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237312"/>
            <a:ext cx="2088232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2022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1704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Информация о выполненных мероприятиях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Исключенено</a:t>
            </a:r>
            <a:r>
              <a:rPr lang="ru-RU" sz="2400" dirty="0" smtClean="0"/>
              <a:t> первичное посещение </a:t>
            </a:r>
            <a:r>
              <a:rPr lang="ru-RU" sz="2400" dirty="0"/>
              <a:t>пациентом врача-терапевта с целью получения направлений на анализы – медицинская сестра по телефону записывает пациента на все необходимые обследования</a:t>
            </a:r>
            <a:r>
              <a:rPr lang="ru-RU" sz="2400" dirty="0" smtClean="0"/>
              <a:t>.</a:t>
            </a:r>
          </a:p>
          <a:p>
            <a:pPr marL="82296" indent="0">
              <a:buNone/>
            </a:pPr>
            <a:r>
              <a:rPr lang="ru-RU" sz="2400" dirty="0" smtClean="0"/>
              <a:t>2. Выделено время у узких специалистов для </a:t>
            </a:r>
            <a:r>
              <a:rPr lang="ru-RU" sz="2400" dirty="0"/>
              <a:t>пациентов, </a:t>
            </a:r>
            <a:r>
              <a:rPr lang="ru-RU" sz="2400" dirty="0" smtClean="0"/>
              <a:t>проходящих диспансерный </a:t>
            </a:r>
            <a:r>
              <a:rPr lang="ru-RU" sz="2400" dirty="0"/>
              <a:t>осмотр.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3. Выделен день приема терапевта для приема </a:t>
            </a:r>
            <a:r>
              <a:rPr lang="ru-RU" sz="2400" dirty="0"/>
              <a:t>пациентов </a:t>
            </a:r>
            <a:r>
              <a:rPr lang="ru-RU" sz="2400" dirty="0" smtClean="0"/>
              <a:t>проходящих диспансерный осмотр.</a:t>
            </a:r>
          </a:p>
          <a:p>
            <a:pPr marL="82296" indent="0">
              <a:buNone/>
            </a:pPr>
            <a:r>
              <a:rPr lang="ru-RU" sz="2400" dirty="0" smtClean="0"/>
              <a:t>4. Запись пациента  </a:t>
            </a:r>
            <a:r>
              <a:rPr lang="ru-RU" sz="2400" dirty="0"/>
              <a:t>медицинской сестрой </a:t>
            </a:r>
            <a:r>
              <a:rPr lang="ru-RU" sz="2400" dirty="0" smtClean="0"/>
              <a:t>по телефону на </a:t>
            </a:r>
            <a:r>
              <a:rPr lang="ru-RU" sz="2400" dirty="0"/>
              <a:t>прием по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9086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Информация о достигнутых результатах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27770"/>
              </p:ext>
            </p:extLst>
          </p:nvPr>
        </p:nvGraphicFramePr>
        <p:xfrm>
          <a:off x="1475654" y="1844824"/>
          <a:ext cx="7344817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033"/>
                <a:gridCol w="1419696"/>
                <a:gridCol w="1397441"/>
                <a:gridCol w="1434277"/>
                <a:gridCol w="1427370"/>
              </a:tblGrid>
              <a:tr h="188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Показатель, ед.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до реализации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Целевое значение в паспорте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Фактическое значение после реализации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измерений показателей после реализации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5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посещений в рамках диспансерного наблюдения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посещений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посещения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посещения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Охват диспансерным наблюдением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8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Забор крови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14" y="1447800"/>
            <a:ext cx="2698922" cy="4800600"/>
          </a:xfrm>
        </p:spPr>
      </p:pic>
    </p:spTree>
    <p:extLst>
      <p:ext uri="{BB962C8B-B14F-4D97-AF65-F5344CB8AC3E}">
        <p14:creationId xmlns:p14="http://schemas.microsoft.com/office/powerpoint/2010/main" val="368235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Кабинеты терапевтов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43934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Рабочая группа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руководитель </a:t>
            </a:r>
            <a:r>
              <a:rPr lang="ru-RU" dirty="0"/>
              <a:t>– </a:t>
            </a:r>
            <a:r>
              <a:rPr lang="ru-RU" dirty="0" err="1"/>
              <a:t>Маслак</a:t>
            </a:r>
            <a:r>
              <a:rPr lang="ru-RU" dirty="0"/>
              <a:t> В.Г., главный врач;</a:t>
            </a:r>
          </a:p>
          <a:p>
            <a:r>
              <a:rPr lang="ru-RU" dirty="0" smtClean="0"/>
              <a:t>администратор </a:t>
            </a:r>
            <a:r>
              <a:rPr lang="ru-RU" dirty="0"/>
              <a:t>– Третьякова Н.В., заведующая поликлиникой;</a:t>
            </a:r>
          </a:p>
          <a:p>
            <a:r>
              <a:rPr lang="ru-RU" dirty="0" smtClean="0"/>
              <a:t> </a:t>
            </a:r>
            <a:r>
              <a:rPr lang="ru-RU" dirty="0"/>
              <a:t>ответственный за визуализацию информации – </a:t>
            </a:r>
            <a:r>
              <a:rPr lang="ru-RU" dirty="0" smtClean="0"/>
              <a:t>Пожарская Ю.А., </a:t>
            </a:r>
            <a:r>
              <a:rPr lang="ru-RU" dirty="0"/>
              <a:t>старшая медицинская сестра;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маршрутизацию пациентов – </a:t>
            </a:r>
            <a:r>
              <a:rPr lang="ru-RU" dirty="0" smtClean="0"/>
              <a:t>Черкасова А.В., </a:t>
            </a:r>
            <a:r>
              <a:rPr lang="ru-RU" dirty="0"/>
              <a:t>администратор регистратуры;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информационное обеспечение проекта – Олейников А. В. – инженер-программист;</a:t>
            </a:r>
          </a:p>
          <a:p>
            <a:r>
              <a:rPr lang="ru-RU" dirty="0" smtClean="0"/>
              <a:t>ответственный </a:t>
            </a:r>
            <a:r>
              <a:rPr lang="ru-RU" dirty="0"/>
              <a:t>за создание фотоотчета подготовки и реализации проекта – Олейников А. В., инженер - программист.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Рабочая группа проекта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86" y="1760039"/>
            <a:ext cx="5834378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59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Паспорт проекта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12277"/>
            <a:ext cx="7499350" cy="447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90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Карта текущего состояния процесса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74423"/>
            <a:ext cx="7499350" cy="434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3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998654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Карта целевого состояния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082497"/>
            <a:ext cx="7499350" cy="353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0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План мероприятий по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00302"/>
              </p:ext>
            </p:extLst>
          </p:nvPr>
        </p:nvGraphicFramePr>
        <p:xfrm>
          <a:off x="1435100" y="1996049"/>
          <a:ext cx="7499349" cy="3704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66"/>
                <a:gridCol w="1515913"/>
                <a:gridCol w="1903705"/>
                <a:gridCol w="1194541"/>
                <a:gridCol w="860908"/>
                <a:gridCol w="1749916"/>
              </a:tblGrid>
              <a:tr h="2462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Проблема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по решению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Ожидаемый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279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Ожидание перед кабинетом врача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Запись медицинской сестрой на прием по времени.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Третьякова Н. 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8135" algn="l"/>
                        </a:tabLst>
                      </a:pPr>
                      <a:r>
                        <a:rPr lang="ru-RU" sz="1100">
                          <a:effectLst/>
                        </a:rPr>
                        <a:t>Уменьшение времени ожидания пациентов перед кабинетом от 20 минут до 10 минут.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19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Пересечение потоков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пациентов, проходящих динамическое наблюдение, с другими пациентами.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Разделение потоков пациентов: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- выделение времени для пациентов, проходящих динамическое наблюдение.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Третьякова Н. 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8135" algn="l"/>
                        </a:tabLst>
                      </a:pPr>
                      <a:r>
                        <a:rPr lang="ru-RU" sz="1100">
                          <a:effectLst/>
                        </a:rPr>
                        <a:t>Снижение пересечения потоков пациентов.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379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Сокращение количества посещений в поликлинику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Исключение первичного посещения пациентом врача-терапевта с целью получения направлений на анализы – медицинская сестра по телефону записывает пациента на все необходимые обследования.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Третьякова Н. 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8135" algn="l"/>
                        </a:tabLst>
                      </a:pPr>
                      <a:r>
                        <a:rPr lang="ru-RU" sz="1100" dirty="0">
                          <a:effectLst/>
                        </a:rPr>
                        <a:t>Уменьшение количества посещений поликлиники.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80" marR="551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1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Пирамида проблем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098473"/>
              </p:ext>
            </p:extLst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0575037"/>
              </p:ext>
            </p:extLst>
          </p:nvPr>
        </p:nvGraphicFramePr>
        <p:xfrm>
          <a:off x="5292080" y="1556792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1785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376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Увеличение охвата диспансерным наблюдением за пациентами с болезнями системы кровообращения</vt:lpstr>
      <vt:lpstr>Рабочая группа проекта</vt:lpstr>
      <vt:lpstr>Рабочая группа проекта</vt:lpstr>
      <vt:lpstr>Паспорт проекта</vt:lpstr>
      <vt:lpstr>Карта текущего состояния процесса</vt:lpstr>
      <vt:lpstr>Презентация PowerPoint</vt:lpstr>
      <vt:lpstr>Карта целевого состояния</vt:lpstr>
      <vt:lpstr>План мероприятий по реализации проекта</vt:lpstr>
      <vt:lpstr>Пирамида проблем</vt:lpstr>
      <vt:lpstr>Информация о выполненных мероприятиях</vt:lpstr>
      <vt:lpstr>Информация о достигнутых результатах</vt:lpstr>
      <vt:lpstr>Забор крови</vt:lpstr>
      <vt:lpstr>Кабинеты терапевтов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охвата диспансерным наблюдением за пациентами с болезнями системы кровообращения</dc:title>
  <dc:creator>Светлана Валерьевна Бондарева</dc:creator>
  <cp:lastModifiedBy>Светлана Валерьевна Бондарева</cp:lastModifiedBy>
  <cp:revision>9</cp:revision>
  <dcterms:created xsi:type="dcterms:W3CDTF">2022-09-26T08:11:28Z</dcterms:created>
  <dcterms:modified xsi:type="dcterms:W3CDTF">2022-09-30T07:26:14Z</dcterms:modified>
</cp:coreProperties>
</file>